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1C4-E646-463E-9D16-CC63548E817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FF3-F4D8-4309-92F3-5B65DCC6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6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1C4-E646-463E-9D16-CC63548E817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FF3-F4D8-4309-92F3-5B65DCC6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2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1C4-E646-463E-9D16-CC63548E817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FF3-F4D8-4309-92F3-5B65DCC6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1C4-E646-463E-9D16-CC63548E817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FF3-F4D8-4309-92F3-5B65DCC6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9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1C4-E646-463E-9D16-CC63548E817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FF3-F4D8-4309-92F3-5B65DCC6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7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1C4-E646-463E-9D16-CC63548E817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FF3-F4D8-4309-92F3-5B65DCC6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6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1C4-E646-463E-9D16-CC63548E817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FF3-F4D8-4309-92F3-5B65DCC6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3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1C4-E646-463E-9D16-CC63548E817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FF3-F4D8-4309-92F3-5B65DCC6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2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1C4-E646-463E-9D16-CC63548E817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FF3-F4D8-4309-92F3-5B65DCC6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1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1C4-E646-463E-9D16-CC63548E817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FF3-F4D8-4309-92F3-5B65DCC6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1C4-E646-463E-9D16-CC63548E817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3FF3-F4D8-4309-92F3-5B65DCC6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D0D042"/>
            </a:gs>
            <a:gs pos="0">
              <a:srgbClr val="FFFF00"/>
            </a:gs>
            <a:gs pos="62000">
              <a:schemeClr val="accent2">
                <a:lumMod val="60000"/>
                <a:lumOff val="4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D1C4-E646-463E-9D16-CC63548E8177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B3FF3-F4D8-4309-92F3-5B65DCC6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7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1143000"/>
          </a:xfrm>
        </p:spPr>
        <p:txBody>
          <a:bodyPr>
            <a:noAutofit/>
          </a:bodyPr>
          <a:lstStyle/>
          <a:p>
            <a:r>
              <a:rPr lang="fa-IR" sz="16600" dirty="0" smtClean="0">
                <a:solidFill>
                  <a:srgbClr val="00B050"/>
                </a:solidFill>
                <a:latin typeface="IranNastaliq" pitchFamily="18" charset="0"/>
                <a:cs typeface="IranNastaliq" pitchFamily="18" charset="0"/>
              </a:rPr>
              <a:t>تغذیه در سنین نوجوان</a:t>
            </a:r>
            <a:r>
              <a:rPr lang="fa-IR" sz="16600" dirty="0">
                <a:solidFill>
                  <a:srgbClr val="00B050"/>
                </a:solidFill>
                <a:latin typeface="IranNastaliq" pitchFamily="18" charset="0"/>
                <a:cs typeface="IranNastaliq" pitchFamily="18" charset="0"/>
              </a:rPr>
              <a:t>ی</a:t>
            </a:r>
            <a:endParaRPr lang="en-US" sz="16600" dirty="0">
              <a:solidFill>
                <a:srgbClr val="00B05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428728" y="4343400"/>
            <a:ext cx="6400800" cy="1752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a-IR" sz="4400" dirty="0" smtClean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سهیلا نوروزی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www.sabzdiet.ir</a:t>
            </a:r>
            <a:endParaRPr lang="fa-IR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10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830" y="381000"/>
            <a:ext cx="434128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" y="990600"/>
            <a:ext cx="8147685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99" y="4800600"/>
            <a:ext cx="39515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11720"/>
            <a:ext cx="8381113" cy="86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 descr="Image result for ‫رشد نوجوان‬‎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14606"/>
            <a:ext cx="535305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11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70" y="304800"/>
            <a:ext cx="1467556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3024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 descr="Image result for ‫مصرف انرژی و رشد‬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31471"/>
            <a:ext cx="5810996" cy="3628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 eaLnBrk="1" hangingPunct="1">
              <a:defRPr/>
            </a:pPr>
            <a:r>
              <a:rPr lang="fa-IR" sz="6000" dirty="0" smtClean="0">
                <a:solidFill>
                  <a:srgbClr val="FF9900"/>
                </a:solidFill>
                <a:cs typeface="B Titr" pitchFamily="2" charset="-78"/>
              </a:rPr>
              <a:t>نياز به </a:t>
            </a:r>
            <a:r>
              <a:rPr lang="ar-SA" sz="6000" dirty="0" smtClean="0">
                <a:solidFill>
                  <a:srgbClr val="FF9900"/>
                </a:solidFill>
                <a:cs typeface="B Titr" pitchFamily="2" charset="-78"/>
              </a:rPr>
              <a:t>انرژی</a:t>
            </a:r>
            <a:endParaRPr lang="en-US" sz="6000" dirty="0" smtClean="0">
              <a:solidFill>
                <a:srgbClr val="FF9900"/>
              </a:solidFill>
              <a:cs typeface="B Titr" pitchFamily="2" charset="-78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7338"/>
            <a:ext cx="8610600" cy="4967287"/>
          </a:xfrm>
        </p:spPr>
        <p:txBody>
          <a:bodyPr>
            <a:normAutofit/>
          </a:bodyPr>
          <a:lstStyle/>
          <a:p>
            <a:pPr algn="justLow" rtl="1" eaLnBrk="1" hangingPunct="1">
              <a:lnSpc>
                <a:spcPct val="90000"/>
              </a:lnSpc>
              <a:defRPr/>
            </a:pPr>
            <a:r>
              <a:rPr lang="ar-SA" sz="2800" dirty="0" smtClean="0">
                <a:cs typeface="B Mitra" pitchFamily="2" charset="-78"/>
              </a:rPr>
              <a:t>كودكان سنین مدرسه و نوجوانان </a:t>
            </a:r>
            <a:r>
              <a:rPr lang="fa-IR" sz="2800" dirty="0" smtClean="0">
                <a:cs typeface="B Mitra" pitchFamily="2" charset="-78"/>
              </a:rPr>
              <a:t>بای</a:t>
            </a:r>
            <a:r>
              <a:rPr lang="ar-SA" sz="2800" dirty="0" smtClean="0">
                <a:cs typeface="B Mitra" pitchFamily="2" charset="-78"/>
              </a:rPr>
              <a:t>د از</a:t>
            </a:r>
            <a:r>
              <a:rPr lang="fa-IR" sz="2800" dirty="0" smtClean="0">
                <a:cs typeface="B Mitra" pitchFamily="2" charset="-78"/>
              </a:rPr>
              <a:t> </a:t>
            </a:r>
            <a:r>
              <a:rPr lang="ar-SA" sz="2800" dirty="0" smtClean="0">
                <a:cs typeface="B Mitra" pitchFamily="2" charset="-78"/>
              </a:rPr>
              <a:t>کربوهیدراتها (‌قندها)‌</a:t>
            </a:r>
            <a:r>
              <a:rPr lang="fa-IR" sz="2800" dirty="0" smtClean="0">
                <a:cs typeface="B Mitra" pitchFamily="2" charset="-78"/>
              </a:rPr>
              <a:t> و چربیها در حد اعتدال استفاده کنند.</a:t>
            </a:r>
            <a:endParaRPr lang="en-US" sz="2800" dirty="0" smtClean="0">
              <a:cs typeface="B Mitra" pitchFamily="2" charset="-78"/>
            </a:endParaRPr>
          </a:p>
          <a:p>
            <a:pPr algn="justLow" rtl="1" eaLnBrk="1" hangingPunct="1">
              <a:lnSpc>
                <a:spcPct val="90000"/>
              </a:lnSpc>
              <a:defRPr/>
            </a:pPr>
            <a:endParaRPr lang="fa-IR" sz="900" dirty="0" smtClean="0">
              <a:cs typeface="B Mitra" pitchFamily="2" charset="-78"/>
            </a:endParaRPr>
          </a:p>
          <a:p>
            <a:pPr algn="justLow" rtl="1" eaLnBrk="1" hangingPunct="1">
              <a:lnSpc>
                <a:spcPct val="90000"/>
              </a:lnSpc>
              <a:defRPr/>
            </a:pPr>
            <a:r>
              <a:rPr lang="fa-IR" sz="2800" dirty="0" smtClean="0">
                <a:cs typeface="B Mitra" pitchFamily="2" charset="-78"/>
              </a:rPr>
              <a:t>کربوئیدراتها</a:t>
            </a:r>
            <a:r>
              <a:rPr lang="ar-SA" sz="2800" dirty="0" smtClean="0">
                <a:cs typeface="B Mitra" pitchFamily="2" charset="-78"/>
              </a:rPr>
              <a:t> عمدتاً در نان و </a:t>
            </a:r>
            <a:r>
              <a:rPr lang="fa-IR" sz="2800" dirty="0" smtClean="0">
                <a:cs typeface="B Mitra" pitchFamily="2" charset="-78"/>
              </a:rPr>
              <a:t>برنج و دیگر </a:t>
            </a:r>
            <a:r>
              <a:rPr lang="ar-SA" sz="2800" dirty="0" smtClean="0">
                <a:cs typeface="B Mitra" pitchFamily="2" charset="-78"/>
              </a:rPr>
              <a:t>غلات وجود دارند و منابع تامین كننده انرژی هستند</a:t>
            </a:r>
            <a:r>
              <a:rPr lang="fa-IR" sz="2800" dirty="0" smtClean="0">
                <a:cs typeface="B Mitra" pitchFamily="2" charset="-78"/>
              </a:rPr>
              <a:t>.</a:t>
            </a:r>
            <a:endParaRPr lang="en-US" sz="2800" dirty="0" smtClean="0">
              <a:cs typeface="B Mitra" pitchFamily="2" charset="-78"/>
            </a:endParaRPr>
          </a:p>
          <a:p>
            <a:pPr algn="justLow" rtl="1" eaLnBrk="1" hangingPunct="1">
              <a:lnSpc>
                <a:spcPct val="90000"/>
              </a:lnSpc>
              <a:defRPr/>
            </a:pPr>
            <a:endParaRPr lang="fa-IR" sz="900" dirty="0" smtClean="0">
              <a:cs typeface="B Mitra" pitchFamily="2" charset="-78"/>
            </a:endParaRPr>
          </a:p>
          <a:p>
            <a:pPr algn="justLow" rtl="1" eaLnBrk="1" hangingPunct="1">
              <a:lnSpc>
                <a:spcPct val="90000"/>
              </a:lnSpc>
              <a:defRPr/>
            </a:pPr>
            <a:r>
              <a:rPr lang="ar-SA" sz="2800" dirty="0" smtClean="0">
                <a:cs typeface="B Mitra" pitchFamily="2" charset="-78"/>
              </a:rPr>
              <a:t>چربی</a:t>
            </a:r>
            <a:r>
              <a:rPr lang="fa-IR" sz="2800" dirty="0" smtClean="0">
                <a:cs typeface="B Mitra" pitchFamily="2" charset="-78"/>
              </a:rPr>
              <a:t> </a:t>
            </a:r>
            <a:r>
              <a:rPr lang="ar-SA" sz="2800" dirty="0" smtClean="0">
                <a:cs typeface="B Mitra" pitchFamily="2" charset="-78"/>
              </a:rPr>
              <a:t>ها علاوه بر انرژی، مقداری از</a:t>
            </a:r>
            <a:r>
              <a:rPr lang="fa-IR" sz="2800" dirty="0" smtClean="0">
                <a:cs typeface="B Mitra" pitchFamily="2" charset="-78"/>
              </a:rPr>
              <a:t> </a:t>
            </a:r>
            <a:r>
              <a:rPr lang="ar-SA" sz="2800" dirty="0" smtClean="0">
                <a:cs typeface="B Mitra" pitchFamily="2" charset="-78"/>
              </a:rPr>
              <a:t>ویتامین</a:t>
            </a:r>
            <a:r>
              <a:rPr lang="fa-IR" sz="2800" dirty="0" smtClean="0">
                <a:cs typeface="B Mitra" pitchFamily="2" charset="-78"/>
              </a:rPr>
              <a:t> </a:t>
            </a:r>
            <a:r>
              <a:rPr lang="ar-SA" sz="2800" dirty="0" smtClean="0">
                <a:cs typeface="B Mitra" pitchFamily="2" charset="-78"/>
              </a:rPr>
              <a:t>های محلول در چربی را نیز تامی</a:t>
            </a:r>
            <a:r>
              <a:rPr lang="fa-IR" sz="2800" dirty="0" smtClean="0">
                <a:cs typeface="B Mitra" pitchFamily="2" charset="-78"/>
              </a:rPr>
              <a:t>ـ</a:t>
            </a:r>
            <a:r>
              <a:rPr lang="ar-SA" sz="2800" dirty="0" smtClean="0">
                <a:cs typeface="B Mitra" pitchFamily="2" charset="-78"/>
              </a:rPr>
              <a:t>ن می كن</a:t>
            </a:r>
            <a:r>
              <a:rPr lang="fa-IR" sz="2800" dirty="0" smtClean="0">
                <a:cs typeface="B Mitra" pitchFamily="2" charset="-78"/>
              </a:rPr>
              <a:t>ن</a:t>
            </a:r>
            <a:r>
              <a:rPr lang="ar-SA" sz="2800" dirty="0" smtClean="0">
                <a:cs typeface="B Mitra" pitchFamily="2" charset="-78"/>
              </a:rPr>
              <a:t>د</a:t>
            </a:r>
            <a:r>
              <a:rPr lang="fa-IR" sz="2800" dirty="0" smtClean="0">
                <a:cs typeface="B Mitra" pitchFamily="2" charset="-78"/>
              </a:rPr>
              <a:t>.</a:t>
            </a:r>
            <a:endParaRPr lang="en-US" sz="2800" dirty="0" smtClean="0">
              <a:cs typeface="B Mitra" pitchFamily="2" charset="-78"/>
            </a:endParaRPr>
          </a:p>
          <a:p>
            <a:pPr algn="justLow" rtl="1" eaLnBrk="1" hangingPunct="1">
              <a:lnSpc>
                <a:spcPct val="90000"/>
              </a:lnSpc>
              <a:defRPr/>
            </a:pPr>
            <a:endParaRPr lang="fa-IR" sz="900" dirty="0" smtClean="0">
              <a:cs typeface="B Mitra" pitchFamily="2" charset="-78"/>
            </a:endParaRPr>
          </a:p>
          <a:p>
            <a:pPr algn="justLow" rtl="1" eaLnBrk="1" hangingPunct="1">
              <a:lnSpc>
                <a:spcPct val="90000"/>
              </a:lnSpc>
              <a:defRPr/>
            </a:pPr>
            <a:r>
              <a:rPr lang="ar-SA" sz="2800" dirty="0" smtClean="0">
                <a:cs typeface="B Mitra" pitchFamily="2" charset="-78"/>
              </a:rPr>
              <a:t> كودكان و نوجوانان دارای اضافه وزن بهتر است مصرف </a:t>
            </a:r>
            <a:r>
              <a:rPr lang="fa-IR" sz="2800" dirty="0" smtClean="0">
                <a:cs typeface="B Mitra" pitchFamily="2" charset="-78"/>
              </a:rPr>
              <a:t> </a:t>
            </a:r>
            <a:r>
              <a:rPr lang="ar-SA" sz="2800" dirty="0" smtClean="0">
                <a:cs typeface="B Mitra" pitchFamily="2" charset="-78"/>
              </a:rPr>
              <a:t>چرب</a:t>
            </a:r>
            <a:r>
              <a:rPr lang="fa-IR" sz="2800" dirty="0" smtClean="0">
                <a:cs typeface="B Mitra" pitchFamily="2" charset="-78"/>
              </a:rPr>
              <a:t>ی</a:t>
            </a:r>
            <a:r>
              <a:rPr lang="ar-SA" sz="2800" dirty="0" smtClean="0">
                <a:cs typeface="B Mitra" pitchFamily="2" charset="-78"/>
              </a:rPr>
              <a:t>ها، مواد قندی و نوشابه ها را محدود كنند.</a:t>
            </a:r>
            <a:endParaRPr lang="fa-IR" sz="2800" dirty="0" smtClean="0">
              <a:cs typeface="B Mitra" pitchFamily="2" charset="-78"/>
            </a:endParaRPr>
          </a:p>
          <a:p>
            <a:pPr algn="justLow" rtl="1" eaLnBrk="1" hangingPunct="1">
              <a:lnSpc>
                <a:spcPct val="90000"/>
              </a:lnSpc>
              <a:defRPr/>
            </a:pPr>
            <a:endParaRPr lang="en-US" sz="900" dirty="0" smtClean="0">
              <a:cs typeface="B Mitra" pitchFamily="2" charset="-78"/>
            </a:endParaRPr>
          </a:p>
          <a:p>
            <a:pPr algn="justLow" rtl="1" eaLnBrk="1" hangingPunct="1">
              <a:lnSpc>
                <a:spcPct val="90000"/>
              </a:lnSpc>
              <a:defRPr/>
            </a:pPr>
            <a:r>
              <a:rPr lang="fa-IR" sz="2800" dirty="0" smtClean="0">
                <a:cs typeface="B Mitra" pitchFamily="2" charset="-78"/>
              </a:rPr>
              <a:t>کودکان ورزشکار به انرژی بیشتری نیاز دارند و بنابراین نیاز به دریافت مواد غذایی انرژی زای بیشتری دارند.</a:t>
            </a:r>
            <a:endParaRPr lang="en-US" sz="2800" dirty="0" smtClean="0">
              <a:cs typeface="B Mitra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5915025"/>
          </a:xfrm>
        </p:spPr>
        <p:txBody>
          <a:bodyPr>
            <a:normAutofit/>
          </a:bodyPr>
          <a:lstStyle/>
          <a:p>
            <a:pPr algn="justLow" rtl="1" eaLnBrk="1" hangingPunct="1">
              <a:lnSpc>
                <a:spcPct val="90000"/>
              </a:lnSpc>
              <a:defRPr/>
            </a:pPr>
            <a:r>
              <a:rPr lang="fa-IR" sz="2800" dirty="0">
                <a:cs typeface="B Mitra" pitchFamily="2" charset="-78"/>
              </a:rPr>
              <a:t>اگر</a:t>
            </a:r>
            <a:r>
              <a:rPr lang="ar-SA" sz="2800" dirty="0">
                <a:cs typeface="B Mitra" pitchFamily="2" charset="-78"/>
              </a:rPr>
              <a:t> بعلت کمبود دریافت انرژی</a:t>
            </a:r>
            <a:r>
              <a:rPr lang="fa-IR" sz="2800" dirty="0">
                <a:cs typeface="B Mitra" pitchFamily="2" charset="-78"/>
              </a:rPr>
              <a:t>،</a:t>
            </a:r>
            <a:r>
              <a:rPr lang="ar-SA" sz="2800" dirty="0">
                <a:cs typeface="B Mitra" pitchFamily="2" charset="-78"/>
              </a:rPr>
              <a:t> منابع پروتئینی صرف تولید انرژی شوند، از وظیفه اصلی خود که رشد سلول و ترمیم </a:t>
            </a:r>
            <a:r>
              <a:rPr lang="ar-SA" sz="2800" dirty="0" smtClean="0">
                <a:cs typeface="B Mitra" pitchFamily="2" charset="-78"/>
              </a:rPr>
              <a:t>بافتهاست </a:t>
            </a:r>
            <a:r>
              <a:rPr lang="ar-SA" sz="2800" dirty="0">
                <a:cs typeface="B Mitra" pitchFamily="2" charset="-78"/>
              </a:rPr>
              <a:t>باز می مانند و رشد</a:t>
            </a:r>
            <a:r>
              <a:rPr lang="fa-IR" sz="2800" dirty="0">
                <a:cs typeface="B Mitra" pitchFamily="2" charset="-78"/>
              </a:rPr>
              <a:t> و نمو</a:t>
            </a:r>
            <a:r>
              <a:rPr lang="ar-SA" sz="2800" dirty="0">
                <a:cs typeface="B Mitra" pitchFamily="2" charset="-78"/>
              </a:rPr>
              <a:t> کودک مختل میگردد.</a:t>
            </a:r>
            <a:endParaRPr lang="fa-IR" sz="2800" dirty="0">
              <a:cs typeface="B Mitra" pitchFamily="2" charset="-78"/>
            </a:endParaRPr>
          </a:p>
          <a:p>
            <a:pPr algn="justLow" rtl="1" eaLnBrk="1" hangingPunct="1">
              <a:lnSpc>
                <a:spcPct val="90000"/>
              </a:lnSpc>
              <a:defRPr/>
            </a:pPr>
            <a:endParaRPr lang="fa-IR" sz="2800" dirty="0">
              <a:cs typeface="B Mitra" pitchFamily="2" charset="-78"/>
            </a:endParaRPr>
          </a:p>
          <a:p>
            <a:pPr algn="justLow" rtl="1" eaLnBrk="1" hangingPunct="1">
              <a:lnSpc>
                <a:spcPct val="90000"/>
              </a:lnSpc>
              <a:defRPr/>
            </a:pPr>
            <a:r>
              <a:rPr lang="ar-SA" sz="2800" dirty="0">
                <a:cs typeface="B Mitra" pitchFamily="2" charset="-78"/>
              </a:rPr>
              <a:t>مصرف بیسکویت و کیک، کلوچه و شیرینی هایی از این قبیل که معمولا به عنوان میان وعده مصرف می شوند</a:t>
            </a:r>
            <a:r>
              <a:rPr lang="fa-IR" sz="2800" dirty="0">
                <a:cs typeface="B Mitra" pitchFamily="2" charset="-78"/>
              </a:rPr>
              <a:t>،</a:t>
            </a:r>
            <a:r>
              <a:rPr lang="ar-SA" sz="2800" dirty="0">
                <a:cs typeface="B Mitra" pitchFamily="2" charset="-78"/>
              </a:rPr>
              <a:t> بخشی از انرژی مورد نیاز کودک را تامین می کنند</a:t>
            </a:r>
            <a:r>
              <a:rPr lang="fa-IR" sz="2800" dirty="0">
                <a:cs typeface="B Mitra" pitchFamily="2" charset="-78"/>
              </a:rPr>
              <a:t>، ولی معایبی دارند</a:t>
            </a:r>
            <a:r>
              <a:rPr lang="ar-SA" sz="2800" dirty="0">
                <a:cs typeface="B Mitra" pitchFamily="2" charset="-78"/>
              </a:rPr>
              <a:t>. </a:t>
            </a:r>
            <a:endParaRPr lang="fa-IR" sz="2800" dirty="0">
              <a:cs typeface="B Mitra" pitchFamily="2" charset="-78"/>
            </a:endParaRPr>
          </a:p>
          <a:p>
            <a:pPr algn="justLow" rtl="1" eaLnBrk="1" hangingPunct="1">
              <a:lnSpc>
                <a:spcPct val="90000"/>
              </a:lnSpc>
              <a:defRPr/>
            </a:pPr>
            <a:endParaRPr lang="fa-IR" sz="2800" dirty="0">
              <a:cs typeface="B Mitra" pitchFamily="2" charset="-78"/>
            </a:endParaRPr>
          </a:p>
          <a:p>
            <a:pPr algn="justLow" rtl="1" eaLnBrk="1" hangingPunct="1">
              <a:lnSpc>
                <a:spcPct val="90000"/>
              </a:lnSpc>
              <a:defRPr/>
            </a:pPr>
            <a:r>
              <a:rPr lang="ar-SA" sz="2800" dirty="0">
                <a:cs typeface="B Mitra" pitchFamily="2" charset="-78"/>
              </a:rPr>
              <a:t>تنقلاتی مانند برنجک و گندم برشته </a:t>
            </a:r>
            <a:r>
              <a:rPr lang="fa-IR" sz="2800" dirty="0">
                <a:cs typeface="B Mitra" pitchFamily="2" charset="-78"/>
              </a:rPr>
              <a:t>نیز تا حدودی </a:t>
            </a:r>
            <a:r>
              <a:rPr lang="ar-SA" sz="2800" dirty="0">
                <a:cs typeface="B Mitra" pitchFamily="2" charset="-78"/>
              </a:rPr>
              <a:t>در تامین انرژی روزانه</a:t>
            </a:r>
            <a:r>
              <a:rPr lang="fa-IR" sz="2800" dirty="0">
                <a:cs typeface="B Mitra" pitchFamily="2" charset="-78"/>
              </a:rPr>
              <a:t> </a:t>
            </a:r>
            <a:r>
              <a:rPr lang="ar-SA" sz="2800" dirty="0">
                <a:cs typeface="B Mitra" pitchFamily="2" charset="-78"/>
              </a:rPr>
              <a:t>کودکان نقش دارند. </a:t>
            </a:r>
            <a:endParaRPr lang="fa-IR" sz="2800" dirty="0">
              <a:cs typeface="B Mitra" pitchFamily="2" charset="-78"/>
            </a:endParaRPr>
          </a:p>
          <a:p>
            <a:pPr algn="justLow" rtl="1" eaLnBrk="1" hangingPunct="1">
              <a:lnSpc>
                <a:spcPct val="90000"/>
              </a:lnSpc>
              <a:defRPr/>
            </a:pPr>
            <a:endParaRPr lang="fa-IR" sz="2800" dirty="0">
              <a:cs typeface="B Mitra" pitchFamily="2" charset="-78"/>
            </a:endParaRPr>
          </a:p>
          <a:p>
            <a:pPr algn="justLow" rtl="1" eaLnBrk="1" hangingPunct="1">
              <a:lnSpc>
                <a:spcPct val="90000"/>
              </a:lnSpc>
              <a:defRPr/>
            </a:pPr>
            <a:r>
              <a:rPr lang="ar-SA" sz="2800" dirty="0">
                <a:cs typeface="B Mitra" pitchFamily="2" charset="-78"/>
              </a:rPr>
              <a:t>چربی ها مانند روغن، کره، خامه</a:t>
            </a:r>
            <a:r>
              <a:rPr lang="fa-IR" sz="2800" dirty="0">
                <a:cs typeface="B Mitra" pitchFamily="2" charset="-78"/>
              </a:rPr>
              <a:t> و</a:t>
            </a:r>
            <a:r>
              <a:rPr lang="ar-SA" sz="2800" dirty="0">
                <a:cs typeface="B Mitra" pitchFamily="2" charset="-78"/>
              </a:rPr>
              <a:t> سرشیر نیز در کودکان </a:t>
            </a:r>
            <a:r>
              <a:rPr lang="fa-IR" sz="2800" dirty="0">
                <a:cs typeface="B Mitra" pitchFamily="2" charset="-78"/>
              </a:rPr>
              <a:t>سنین </a:t>
            </a:r>
            <a:r>
              <a:rPr lang="ar-SA" sz="2800" dirty="0">
                <a:cs typeface="B Mitra" pitchFamily="2" charset="-78"/>
              </a:rPr>
              <a:t>مدرسه منبع تامین انرژی هستند و باید در برنامه غذائی روزانه در حد متعادل گنجانیده شود.</a:t>
            </a:r>
            <a:endParaRPr lang="en-US" sz="2800" dirty="0">
              <a:cs typeface="B Mitra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58175" cy="5257800"/>
          </a:xfrm>
        </p:spPr>
        <p:txBody>
          <a:bodyPr>
            <a:normAutofit/>
          </a:bodyPr>
          <a:lstStyle/>
          <a:p>
            <a:pPr algn="justLow" rtl="1" eaLnBrk="1" hangingPunct="1">
              <a:lnSpc>
                <a:spcPct val="125000"/>
              </a:lnSpc>
              <a:buFont typeface="Arial" charset="0"/>
              <a:buChar char="•"/>
              <a:defRPr/>
            </a:pPr>
            <a:r>
              <a:rPr lang="fa-IR" sz="2800" dirty="0" smtClean="0">
                <a:cs typeface="B Mitra" pitchFamily="2" charset="-78"/>
              </a:rPr>
              <a:t>بسیاری از بیماریهای دوران بزرگسالی مانند بیماریهای قلبی و عروقی٬ افزایش فشارخون٬ بعضی از سرطانها٬ افزایش چربی خون و دیابت به نحوه تغذیه مرتبط است.</a:t>
            </a:r>
          </a:p>
          <a:p>
            <a:pPr algn="justLow" rtl="1" eaLnBrk="1" hangingPunct="1">
              <a:lnSpc>
                <a:spcPct val="125000"/>
              </a:lnSpc>
              <a:buFont typeface="Arial" charset="0"/>
              <a:buChar char="•"/>
              <a:defRPr/>
            </a:pPr>
            <a:endParaRPr lang="fa-IR" sz="1400" dirty="0" smtClean="0">
              <a:cs typeface="B Mitra" pitchFamily="2" charset="-78"/>
            </a:endParaRPr>
          </a:p>
          <a:p>
            <a:pPr algn="justLow" rtl="1" eaLnBrk="1" hangingPunct="1">
              <a:lnSpc>
                <a:spcPct val="125000"/>
              </a:lnSpc>
              <a:buFont typeface="Arial" charset="0"/>
              <a:buChar char="•"/>
              <a:defRPr/>
            </a:pPr>
            <a:r>
              <a:rPr lang="fa-IR" sz="2800" dirty="0" smtClean="0">
                <a:cs typeface="B Mitra" pitchFamily="2" charset="-78"/>
              </a:rPr>
              <a:t>چون عادات غذایی از دوران کودکی شکل میگیرد، بنابراین اصلاح عادات غذایی این دوران میتواند از بروز این بیماریها در بزرگسالی پیشگیری کند.</a:t>
            </a:r>
          </a:p>
          <a:p>
            <a:pPr algn="justLow" rtl="1" eaLnBrk="1" hangingPunct="1">
              <a:lnSpc>
                <a:spcPct val="125000"/>
              </a:lnSpc>
              <a:buFont typeface="Arial" charset="0"/>
              <a:buChar char="•"/>
              <a:defRPr/>
            </a:pPr>
            <a:endParaRPr lang="fa-IR" sz="1400" dirty="0" smtClean="0">
              <a:cs typeface="B Mitra" pitchFamily="2" charset="-78"/>
            </a:endParaRPr>
          </a:p>
          <a:p>
            <a:pPr algn="justLow" rtl="1" eaLnBrk="1" hangingPunct="1">
              <a:lnSpc>
                <a:spcPct val="125000"/>
              </a:lnSpc>
              <a:buFont typeface="Arial" charset="0"/>
              <a:buChar char="•"/>
              <a:defRPr/>
            </a:pPr>
            <a:r>
              <a:rPr lang="fa-IR" sz="2800" dirty="0" smtClean="0">
                <a:cs typeface="B Mitra" pitchFamily="2" charset="-78"/>
              </a:rPr>
              <a:t>مصرف نامناسب غذا بر توان جسمی و روحی (یادگیری و رفتار کودکان و نوجوانان)، تاثیر شدید دارد.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ar-SA" sz="6600" b="1" dirty="0" smtClean="0">
                <a:solidFill>
                  <a:srgbClr val="FF9900"/>
                </a:solidFill>
                <a:cs typeface="B Titr" pitchFamily="2" charset="-78"/>
              </a:rPr>
              <a:t>پروتئین</a:t>
            </a:r>
            <a:r>
              <a:rPr lang="en-US" sz="4000" dirty="0" smtClean="0">
                <a:cs typeface="B Titr" pitchFamily="2" charset="-78"/>
              </a:rPr>
              <a:t> 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362950" cy="4679950"/>
          </a:xfrm>
        </p:spPr>
        <p:txBody>
          <a:bodyPr/>
          <a:lstStyle/>
          <a:p>
            <a:pPr algn="justLow" rtl="1" eaLnBrk="1" hangingPunct="1">
              <a:defRPr/>
            </a:pPr>
            <a:r>
              <a:rPr lang="ar-SA" sz="2400" b="1" dirty="0" smtClean="0">
                <a:cs typeface="B Mitra" pitchFamily="2" charset="-78"/>
              </a:rPr>
              <a:t>نوجوانان باید در برنامه غذایی روزانه خود از منابع پروتئـین حیوانی (گوشت، تخم مرغ، شیر و...) و پروتئین گیاهی (حبوبات و غلات) ب</a:t>
            </a:r>
            <a:r>
              <a:rPr lang="fa-IR" sz="2400" b="1" dirty="0" smtClean="0">
                <a:cs typeface="B Mitra" pitchFamily="2" charset="-78"/>
              </a:rPr>
              <a:t>ه اندازه کافی</a:t>
            </a:r>
            <a:r>
              <a:rPr lang="ar-SA" sz="2400" b="1" dirty="0" smtClean="0">
                <a:cs typeface="B Mitra" pitchFamily="2" charset="-78"/>
              </a:rPr>
              <a:t> استفاده نمایند.</a:t>
            </a:r>
            <a:endParaRPr lang="fa-IR" sz="2400" b="1" dirty="0">
              <a:cs typeface="B Mitra" pitchFamily="2" charset="-78"/>
            </a:endParaRPr>
          </a:p>
          <a:p>
            <a:pPr marL="0" indent="0" algn="justLow" rtl="1" eaLnBrk="1" hangingPunct="1">
              <a:buNone/>
              <a:defRPr/>
            </a:pPr>
            <a:endParaRPr lang="fa-IR" sz="2400" b="1" dirty="0" smtClean="0">
              <a:cs typeface="B Mitra" pitchFamily="2" charset="-78"/>
            </a:endParaRPr>
          </a:p>
          <a:p>
            <a:pPr algn="justLow" rtl="1" eaLnBrk="1" hangingPunct="1">
              <a:defRPr/>
            </a:pPr>
            <a:r>
              <a:rPr lang="ar-SA" sz="2400" b="1" dirty="0" smtClean="0">
                <a:cs typeface="B Mitra" pitchFamily="2" charset="-78"/>
              </a:rPr>
              <a:t>زمانی پروتئین می تواند نقش اصلی خود را در بدن انجام دهد كه انرژی به میزان كافی تامین شود.</a:t>
            </a:r>
          </a:p>
          <a:p>
            <a:pPr algn="justLow" rtl="1" eaLnBrk="1" hangingPunct="1">
              <a:defRPr/>
            </a:pPr>
            <a:endParaRPr lang="fa-IR" sz="2400" b="1" dirty="0" smtClean="0">
              <a:cs typeface="B Mitra" pitchFamily="2" charset="-78"/>
            </a:endParaRPr>
          </a:p>
          <a:p>
            <a:pPr algn="justLow" rtl="1" eaLnBrk="1" hangingPunct="1">
              <a:defRPr/>
            </a:pPr>
            <a:r>
              <a:rPr lang="ar-SA" sz="2400" b="1" dirty="0" smtClean="0">
                <a:cs typeface="B Mitra" pitchFamily="2" charset="-78"/>
              </a:rPr>
              <a:t>کودکان ورزشکار به پروتئین بیشتری نیاز دارند و بنابراین نیاز به دریافت مواد غذایی حاوی پروتئین بیشتری دارند.</a:t>
            </a:r>
            <a:endParaRPr lang="en-US" sz="2400" b="1" dirty="0" smtClean="0">
              <a:cs typeface="B Mitra" pitchFamily="2" charset="-78"/>
            </a:endParaRPr>
          </a:p>
        </p:txBody>
      </p:sp>
      <p:sp>
        <p:nvSpPr>
          <p:cNvPr id="2" name="AutoShape 2" descr="Image result for ‫پروتئین و رشد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‫پروتئین و رشد‬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‫پروتئین و رشد‬‎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‫پروتئین و رشد‬‎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نخوردن صبحانه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Mitra" pitchFamily="2" charset="-78"/>
              </a:rPr>
              <a:t>عدم یادگیری و کارایی لازم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Mitra" pitchFamily="2" charset="-78"/>
              </a:rPr>
              <a:t>افت قندخون و نرسیدن گلوگز به مغز</a:t>
            </a:r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Mitra" pitchFamily="2" charset="-78"/>
              </a:rPr>
              <a:t>علت معمول : 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B Mitra" pitchFamily="2" charset="-78"/>
              </a:rPr>
              <a:t>نداشتن وقت برای صرف صبحانه</a:t>
            </a:r>
          </a:p>
          <a:p>
            <a:pPr marL="0" indent="0" algn="r" rtl="1">
              <a:buNone/>
            </a:pPr>
            <a:r>
              <a:rPr lang="fa-IR" sz="2400" b="1" dirty="0">
                <a:solidFill>
                  <a:srgbClr val="FF0000"/>
                </a:solidFill>
                <a:cs typeface="B Mitra" pitchFamily="2" charset="-78"/>
              </a:rPr>
              <a:t>راهکارها: 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Mitra" pitchFamily="2" charset="-78"/>
              </a:rPr>
              <a:t>آموزش اهمیت مصرف صبحانه و تاثیر آن در یادگیری جهت اولیا و دانش آموزان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Mitra" pitchFamily="2" charset="-78"/>
              </a:rPr>
              <a:t>صرف شام در ساعات ابتدای شب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Mitra" pitchFamily="2" charset="-78"/>
              </a:rPr>
              <a:t>خوابیدن به موقع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Mitra" pitchFamily="2" charset="-78"/>
              </a:rPr>
              <a:t>زودتر از خواب بیدار شدن</a:t>
            </a:r>
          </a:p>
          <a:p>
            <a:pPr algn="r" rtl="1">
              <a:buFontTx/>
              <a:buChar char="-"/>
            </a:pPr>
            <a:r>
              <a:rPr lang="fa-IR" sz="2400" dirty="0" smtClean="0">
                <a:cs typeface="B Mitra" pitchFamily="2" charset="-78"/>
              </a:rPr>
              <a:t>تشویق به ورزش قبل از صرف صبحانه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16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553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6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17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" y="228600"/>
            <a:ext cx="8924925" cy="155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" y="5020885"/>
            <a:ext cx="8973760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 descr="Image result for ‫صبحانه‬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57375"/>
            <a:ext cx="4648200" cy="309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Image result for ‫فست فود ممنوع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8627"/>
            <a:ext cx="2032861" cy="23910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18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81" y="328047"/>
            <a:ext cx="4824919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9160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 descr="Image result for ‫فست فود ممنوع‬‎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10" y="3505200"/>
            <a:ext cx="3858755" cy="30929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Image result for ‫فست فود ممنوع‬‎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79" y="4020501"/>
            <a:ext cx="2582082" cy="258208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2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algn="justLow" rtl="1">
              <a:buFontTx/>
              <a:buChar char="-"/>
            </a:pPr>
            <a:r>
              <a:rPr lang="fa-IR" dirty="0" smtClean="0">
                <a:cs typeface="B Mitra" pitchFamily="2" charset="-78"/>
              </a:rPr>
              <a:t>شیوع در دختران 20-14ساله؛ به علت توجه خاص به اندام و ترس از چاقی</a:t>
            </a:r>
          </a:p>
          <a:p>
            <a:pPr algn="justLow" rtl="1">
              <a:buFontTx/>
              <a:buChar char="-"/>
            </a:pPr>
            <a:r>
              <a:rPr lang="fa-IR" dirty="0" smtClean="0">
                <a:cs typeface="B Mitra" pitchFamily="2" charset="-78"/>
              </a:rPr>
              <a:t>محدود کردن شدید غذای مصرفی</a:t>
            </a:r>
          </a:p>
          <a:p>
            <a:pPr algn="justLow" rtl="1">
              <a:buFontTx/>
              <a:buChar char="-"/>
            </a:pPr>
            <a:r>
              <a:rPr lang="fa-IR" dirty="0" smtClean="0">
                <a:cs typeface="B Mitra" pitchFamily="2" charset="-78"/>
              </a:rPr>
              <a:t>عدم تامین مواد مغذی مورد نیاز این دوران که با جهش رشد همراه است.</a:t>
            </a:r>
          </a:p>
          <a:p>
            <a:pPr algn="justLow" rtl="1">
              <a:buFontTx/>
              <a:buChar char="-"/>
            </a:pPr>
            <a:r>
              <a:rPr lang="fa-IR" dirty="0" smtClean="0">
                <a:cs typeface="B Mitra" pitchFamily="2" charset="-78"/>
              </a:rPr>
              <a:t>کمبودهای ویتامینی و املاح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19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6706"/>
            <a:ext cx="4751143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4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تغذیه در بلوغ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4" y="1447800"/>
            <a:ext cx="913724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2</a:t>
            </a:fld>
            <a:endParaRPr lang="en-US"/>
          </a:p>
        </p:txBody>
      </p:sp>
      <p:pic>
        <p:nvPicPr>
          <p:cNvPr id="1027" name="Picture 3" descr="C:\Users\Deniz\Pictures\1111111111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4" y="4869671"/>
            <a:ext cx="9155624" cy="198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4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Deniz\Pictures\1111111111\download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13" y="29705"/>
            <a:ext cx="9172414" cy="68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اهمیت تغذیه دختران</a:t>
            </a:r>
            <a:endParaRPr lang="en-US" sz="4000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2215"/>
            <a:ext cx="8823541" cy="14116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14" y="3810000"/>
            <a:ext cx="911773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7795" y="1047750"/>
            <a:ext cx="4846205" cy="1143000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تغییرات فیزیولوژیک</a:t>
            </a:r>
            <a:endParaRPr lang="en-US" sz="40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9" y="3124200"/>
            <a:ext cx="883508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Deniz\Pictures\1111111111\zanrooz.com-roshde-shakhsiat-322x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9" y="533400"/>
            <a:ext cx="4682181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5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0058" y="10332"/>
            <a:ext cx="8229600" cy="1143000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قدی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2" y="1143000"/>
            <a:ext cx="9067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Deniz\Pictures\1111111111\71200136253971711442443192775411111777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2" y="3505200"/>
            <a:ext cx="241662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eniz\Pictures\1111111111\رشد-قد+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505200"/>
            <a:ext cx="2819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85" y="3505200"/>
            <a:ext cx="3840815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70395"/>
            <a:ext cx="3200400" cy="1143000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رشد وزنی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" y="2681954"/>
            <a:ext cx="8972993" cy="3795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6570"/>
            <a:ext cx="4408038" cy="255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mage result for ‫تاخیر بلوغ‬‎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" y="-10332"/>
            <a:ext cx="9141306" cy="686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654" y="609600"/>
            <a:ext cx="4385388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9" y="2286000"/>
            <a:ext cx="8845658" cy="914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3" y="3581400"/>
            <a:ext cx="8845658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8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93" y="228600"/>
            <a:ext cx="3961328" cy="696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" y="1447800"/>
            <a:ext cx="8984989" cy="1666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" y="3810000"/>
            <a:ext cx="8855813" cy="206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8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ED85-9C1B-4F72-8F39-F4BEEAD304CF}" type="slidenum">
              <a:rPr lang="en-US" smtClean="0"/>
              <a:t>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7" y="685800"/>
            <a:ext cx="8679543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0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509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تغذیه در سنین نوجوانی</vt:lpstr>
      <vt:lpstr>تغذیه در بلوغ</vt:lpstr>
      <vt:lpstr>اهمیت تغذیه دختران</vt:lpstr>
      <vt:lpstr>تغییرات فیزیولوژیک</vt:lpstr>
      <vt:lpstr>رشد قدی</vt:lpstr>
      <vt:lpstr>رشد وزنی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نياز به انرژی</vt:lpstr>
      <vt:lpstr>PowerPoint Presentation</vt:lpstr>
      <vt:lpstr>PowerPoint Presentation</vt:lpstr>
      <vt:lpstr>پروتئین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تغذیه در سنین نوجوانی</dc:title>
  <dc:creator>Deniz</dc:creator>
  <cp:lastModifiedBy>Deniz</cp:lastModifiedBy>
  <cp:revision>1</cp:revision>
  <dcterms:created xsi:type="dcterms:W3CDTF">2016-10-05T14:27:35Z</dcterms:created>
  <dcterms:modified xsi:type="dcterms:W3CDTF">2016-10-05T14:30:51Z</dcterms:modified>
</cp:coreProperties>
</file>